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1pPr>
    <a:lvl2pPr marL="0" marR="0" indent="3429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2pPr>
    <a:lvl3pPr marL="0" marR="0" indent="6858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3pPr>
    <a:lvl4pPr marL="0" marR="0" indent="10287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4pPr>
    <a:lvl5pPr marL="0" marR="0" indent="13716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5pPr>
    <a:lvl6pPr marL="0" marR="0" indent="17145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6pPr>
    <a:lvl7pPr marL="0" marR="0" indent="20574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7pPr>
    <a:lvl8pPr marL="0" marR="0" indent="24003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8pPr>
    <a:lvl9pPr marL="0" marR="0" indent="27432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>
        <a:srgbClr val="000000"/>
      </a:buClr>
      <a:buSzTx/>
      <a:buFont typeface="Arial"/>
      <a:buNone/>
      <a:tabLst/>
      <a:defRPr kumimoji="0" sz="1600" b="0" i="0" u="none" strike="noStrike" cap="none" spc="0" normalizeH="0" baseline="0">
        <a:ln>
          <a:noFill/>
        </a:ln>
        <a:solidFill>
          <a:schemeClr val="accent6">
            <a:hueOff val="-3166908"/>
            <a:satOff val="-40547"/>
          </a:schemeClr>
        </a:solidFill>
        <a:effectLst/>
        <a:uFill>
          <a:solidFill>
            <a:srgbClr val="231E20"/>
          </a:solidFill>
        </a:uFill>
        <a:latin typeface="Helvetica Neue Light"/>
        <a:ea typeface="Helvetica Neue Light"/>
        <a:cs typeface="Helvetica Neue Light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438"/>
    <a:srgbClr val="48B797"/>
    <a:srgbClr val="4CB898"/>
    <a:srgbClr val="E83940"/>
    <a:srgbClr val="4AB89B"/>
    <a:srgbClr val="2E4A6F"/>
    <a:srgbClr val="FAB437"/>
    <a:srgbClr val="FBB538"/>
    <a:srgbClr val="D4D4D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F626A"/>
      </a:tcTxStyle>
      <a:tcStyle>
        <a:tcBdr>
          <a:left>
            <a:ln w="6350" cap="flat">
              <a:solidFill>
                <a:srgbClr val="4F626A"/>
              </a:solidFill>
              <a:prstDash val="solid"/>
              <a:miter lim="400000"/>
            </a:ln>
          </a:left>
          <a:right>
            <a:ln w="6350" cap="flat">
              <a:solidFill>
                <a:srgbClr val="4F626A"/>
              </a:solidFill>
              <a:prstDash val="solid"/>
              <a:miter lim="400000"/>
            </a:ln>
          </a:right>
          <a:top>
            <a:ln w="6350" cap="flat">
              <a:solidFill>
                <a:srgbClr val="4F626A"/>
              </a:solidFill>
              <a:prstDash val="solid"/>
              <a:miter lim="400000"/>
            </a:ln>
          </a:top>
          <a:bottom>
            <a:ln w="6350" cap="flat">
              <a:solidFill>
                <a:srgbClr val="4F626A"/>
              </a:solidFill>
              <a:prstDash val="solid"/>
              <a:miter lim="400000"/>
            </a:ln>
          </a:bottom>
          <a:insideH>
            <a:ln w="6350" cap="flat">
              <a:solidFill>
                <a:srgbClr val="4F626A"/>
              </a:solidFill>
              <a:prstDash val="solid"/>
              <a:miter lim="400000"/>
            </a:ln>
          </a:insideH>
          <a:insideV>
            <a:ln w="6350" cap="flat">
              <a:solidFill>
                <a:srgbClr val="4F626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6350" cap="flat">
              <a:solidFill>
                <a:srgbClr val="4F626A"/>
              </a:solidFill>
              <a:prstDash val="solid"/>
              <a:miter lim="400000"/>
            </a:ln>
          </a:left>
          <a:right>
            <a:ln w="6350" cap="flat">
              <a:solidFill>
                <a:srgbClr val="4F626A"/>
              </a:solidFill>
              <a:prstDash val="solid"/>
              <a:miter lim="400000"/>
            </a:ln>
          </a:right>
          <a:top>
            <a:ln w="6350" cap="flat">
              <a:solidFill>
                <a:srgbClr val="4F626A"/>
              </a:solidFill>
              <a:prstDash val="solid"/>
              <a:miter lim="400000"/>
            </a:ln>
          </a:top>
          <a:bottom>
            <a:ln w="6350" cap="flat">
              <a:solidFill>
                <a:srgbClr val="4F626A"/>
              </a:solidFill>
              <a:prstDash val="solid"/>
              <a:miter lim="400000"/>
            </a:ln>
          </a:bottom>
          <a:insideH>
            <a:ln w="6350" cap="flat">
              <a:solidFill>
                <a:srgbClr val="4F626A"/>
              </a:solidFill>
              <a:prstDash val="solid"/>
              <a:miter lim="400000"/>
            </a:ln>
          </a:insideH>
          <a:insideV>
            <a:ln w="6350" cap="flat">
              <a:solidFill>
                <a:srgbClr val="4F626A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4F626A"/>
      </a:tcTxStyle>
      <a:tcStyle>
        <a:tcBdr>
          <a:left>
            <a:ln w="6350" cap="flat">
              <a:solidFill>
                <a:srgbClr val="4F626A"/>
              </a:solidFill>
              <a:prstDash val="solid"/>
              <a:miter lim="400000"/>
            </a:ln>
          </a:left>
          <a:right>
            <a:ln w="6350" cap="flat">
              <a:solidFill>
                <a:srgbClr val="4F626A"/>
              </a:solidFill>
              <a:prstDash val="solid"/>
              <a:miter lim="400000"/>
            </a:ln>
          </a:right>
          <a:top>
            <a:ln w="6350" cap="flat">
              <a:solidFill>
                <a:srgbClr val="4F626A"/>
              </a:solidFill>
              <a:prstDash val="solid"/>
              <a:miter lim="400000"/>
            </a:ln>
          </a:top>
          <a:bottom>
            <a:ln w="6350" cap="flat">
              <a:solidFill>
                <a:srgbClr val="4F626A"/>
              </a:solidFill>
              <a:prstDash val="solid"/>
              <a:miter lim="400000"/>
            </a:ln>
          </a:bottom>
          <a:insideH>
            <a:ln w="6350" cap="flat">
              <a:solidFill>
                <a:srgbClr val="4F626A"/>
              </a:solidFill>
              <a:prstDash val="solid"/>
              <a:miter lim="400000"/>
            </a:ln>
          </a:insideH>
          <a:insideV>
            <a:ln w="6350" cap="flat">
              <a:solidFill>
                <a:srgbClr val="4F626A"/>
              </a:solidFill>
              <a:prstDash val="solid"/>
              <a:miter lim="400000"/>
            </a:ln>
          </a:insideV>
        </a:tcBdr>
        <a:fill>
          <a:solidFill>
            <a:srgbClr val="006B70">
              <a:alpha val="24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Fractions Bold"/>
          <a:ea typeface="Helvetica Fractions Bold"/>
          <a:cs typeface="Helvetica Fractions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8" autoAdjust="0"/>
    <p:restoredTop sz="96135" autoAdjust="0"/>
  </p:normalViewPr>
  <p:slideViewPr>
    <p:cSldViewPr snapToGrid="0" snapToObjects="1">
      <p:cViewPr varScale="1">
        <p:scale>
          <a:sx n="95" d="100"/>
          <a:sy n="95" d="100"/>
        </p:scale>
        <p:origin x="184" y="424"/>
      </p:cViewPr>
      <p:guideLst>
        <p:guide orient="horz" pos="572"/>
        <p:guide pos="3840"/>
        <p:guide pos="461"/>
      </p:guideLst>
    </p:cSldViewPr>
  </p:slideViewPr>
  <p:outlineViewPr>
    <p:cViewPr>
      <p:scale>
        <a:sx n="33" d="100"/>
        <a:sy n="33" d="100"/>
      </p:scale>
      <p:origin x="0" y="-130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27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44B09-6849-2C47-AFB2-BCC2C78786C3}" type="datetimeFigureOut">
              <a:rPr lang="en-US" smtClean="0">
                <a:latin typeface="Century Gothic" panose="020B0502020202020204" pitchFamily="34" charset="0"/>
              </a:rPr>
              <a:t>4/15/24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054DB-AA56-094C-BF20-9F9920B68B55}" type="slidenum">
              <a:rPr lang="en-US" smtClean="0">
                <a:latin typeface="Century Gothic" panose="020B0502020202020204" pitchFamily="34" charset="0"/>
              </a:rPr>
              <a:t>‹N°›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685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77811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spcBef>
        <a:spcPts val="400"/>
      </a:spcBef>
      <a:defRPr sz="800">
        <a:uFill>
          <a:solidFill>
            <a:srgbClr val="000000"/>
          </a:solidFill>
        </a:uFill>
        <a:latin typeface="Century Gothic" panose="020B0502020202020204" pitchFamily="34" charset="0"/>
        <a:ea typeface="Century Gothic" panose="020B0502020202020204" pitchFamily="34" charset="0"/>
        <a:cs typeface="Arial"/>
        <a:sym typeface="Arial"/>
      </a:defRPr>
    </a:lvl1pPr>
    <a:lvl2pPr indent="2286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indent="4572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indent="6858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indent="9144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indent="11430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indent="13716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indent="16002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indent="1828800" defTabSz="457200" latinLnBrk="0">
      <a:spcBef>
        <a:spcPts val="400"/>
      </a:spcBef>
      <a:defRPr sz="800"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02634-7BE5-40D5-9F02-4AC54C6BD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34" y="228295"/>
            <a:ext cx="11117958" cy="666228"/>
          </a:xfrm>
        </p:spPr>
        <p:txBody>
          <a:bodyPr lIns="72000"/>
          <a:lstStyle>
            <a:lvl1pPr>
              <a:defRPr>
                <a:solidFill>
                  <a:srgbClr val="2E4A6F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657729" y="1610360"/>
            <a:ext cx="11117263" cy="4551362"/>
          </a:xfrm>
          <a:prstGeom prst="rect">
            <a:avLst/>
          </a:prstGeom>
        </p:spPr>
        <p:txBody>
          <a:bodyPr vert="horz"/>
          <a:lstStyle>
            <a:lvl1pPr marL="233363" indent="-233363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2060"/>
                </a:solidFill>
              </a:defRPr>
            </a:lvl1pPr>
            <a:lvl2pPr marL="457200" indent="-223838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2060"/>
                </a:solidFill>
              </a:defRPr>
            </a:lvl2pPr>
            <a:lvl3pPr marL="690563" indent="-233363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2060"/>
                </a:solidFill>
              </a:defRPr>
            </a:lvl3pPr>
            <a:lvl4pPr marL="912813" marR="0" indent="-230188" algn="l" defTabSz="129540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2060"/>
                </a:solidFill>
              </a:defRPr>
            </a:lvl4pPr>
            <a:lvl5pPr marL="1347788" marR="0" indent="-203200" algn="l" defTabSz="129540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baseline="0">
                <a:solidFill>
                  <a:srgbClr val="002060"/>
                </a:solidFill>
              </a:defRPr>
            </a:lvl5pPr>
            <a:lvl6pPr marL="1997075" indent="-685800">
              <a:defRPr>
                <a:solidFill>
                  <a:srgbClr val="58595C"/>
                </a:solidFill>
              </a:defRPr>
            </a:lvl6pPr>
            <a:lvl7pPr marL="2225675" indent="503238">
              <a:defRPr/>
            </a:lvl7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 flipV="1">
            <a:off x="562848" y="261824"/>
            <a:ext cx="1" cy="702272"/>
          </a:xfrm>
          <a:prstGeom prst="line">
            <a:avLst/>
          </a:prstGeom>
          <a:ln w="38100">
            <a:solidFill>
              <a:srgbClr val="FBB538"/>
            </a:solidFill>
            <a:miter lim="400000"/>
          </a:ln>
        </p:spPr>
        <p:txBody>
          <a:bodyPr lIns="0" tIns="0" rIns="0" bIns="0"/>
          <a:lstStyle/>
          <a:p>
            <a:pPr algn="ctr">
              <a:defRPr sz="1800">
                <a:solidFill>
                  <a:srgbClr val="FFFFFF"/>
                </a:solidFill>
                <a:latin typeface="+mj-lt"/>
                <a:ea typeface="+mj-ea"/>
                <a:cs typeface="+mj-cs"/>
                <a:sym typeface="Avenir LT Std 45 Book"/>
              </a:defRPr>
            </a:pPr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57034" y="228294"/>
            <a:ext cx="11117958" cy="785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2000" tIns="36000" rIns="72000" bIns="36000" anchor="b"/>
          <a:lstStyle/>
          <a:p>
            <a:r>
              <a:rPr dirty="0"/>
              <a:t>Title Text</a:t>
            </a:r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DF1DCCB3-3D46-43A8-82EB-C9F021251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034" y="1716657"/>
            <a:ext cx="11117958" cy="2418021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marL="0" marR="0" indent="0" algn="l" defTabSz="1295400" eaLnBrk="1" latinLnBrk="0" hangingPunct="1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1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+mn-lt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1pPr>
      <a:lvl2pPr marL="0" marR="0" indent="2286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4572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6858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9144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11430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13716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16002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1828800" algn="l" defTabSz="1295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99A8"/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233363" marR="0" indent="-233363" algn="l" defTabSz="129540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Century Gothic" panose="020B0502020202020204" pitchFamily="34" charset="0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1pPr>
      <a:lvl2pPr marL="541338" marR="0" indent="-285750" algn="l" defTabSz="129540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tabLst/>
        <a:defRPr sz="1800" b="0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Century Gothic" panose="020B0502020202020204" pitchFamily="34" charset="0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2pPr>
      <a:lvl3pPr marL="806450" marR="0" indent="-285750" algn="l" defTabSz="129540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tabLst/>
        <a:defRPr sz="1600" b="0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Century Gothic" panose="020B0502020202020204" pitchFamily="34" charset="0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3pPr>
      <a:lvl4pPr marL="1071563" marR="0" indent="-285750" algn="l" defTabSz="129540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tabLst>
          <a:tab pos="1071563" algn="l"/>
        </a:tabLst>
        <a:defRPr sz="1600" b="0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Century Gothic" panose="020B0502020202020204" pitchFamily="34" charset="0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4pPr>
      <a:lvl5pPr marL="1347788" marR="0" indent="-276225" algn="l" defTabSz="129540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Arial" panose="020B0604020202020204" pitchFamily="34" charset="0"/>
        <a:buChar char="•"/>
        <a:tabLst>
          <a:tab pos="1347788" algn="l"/>
        </a:tabLst>
        <a:defRPr sz="1600" b="0" i="0" u="none" strike="noStrike" cap="none" spc="0" baseline="0">
          <a:ln>
            <a:noFill/>
          </a:ln>
          <a:solidFill>
            <a:srgbClr val="002060"/>
          </a:solidFill>
          <a:uFill>
            <a:solidFill>
              <a:srgbClr val="000000"/>
            </a:solidFill>
          </a:uFill>
          <a:latin typeface="Century Gothic" panose="020B0502020202020204" pitchFamily="34" charset="0"/>
          <a:ea typeface="Century Gothic" panose="020B0502020202020204" pitchFamily="34" charset="0"/>
          <a:cs typeface="Arial" panose="020B0604020202020204" pitchFamily="34" charset="0"/>
          <a:sym typeface="Helvetica Neue Light"/>
        </a:defRPr>
      </a:lvl5pPr>
      <a:lvl6pPr marL="1260475" marR="0" indent="-234950" algn="l" defTabSz="1295400" eaLnBrk="1" latinLnBrk="0" hangingPunct="1">
        <a:lnSpc>
          <a:spcPct val="100000"/>
        </a:lnSpc>
        <a:spcBef>
          <a:spcPts val="1600"/>
        </a:spcBef>
        <a:spcAft>
          <a:spcPts val="0"/>
        </a:spcAft>
        <a:buClr>
          <a:srgbClr val="0099A8"/>
        </a:buClr>
        <a:buSzPct val="130000"/>
        <a:buFont typeface="Arial"/>
        <a:buChar char="•"/>
        <a:tabLst/>
        <a:defRPr sz="1600" b="0" i="0" u="none" strike="noStrike" cap="none" spc="0" baseline="0">
          <a:ln>
            <a:noFill/>
          </a:ln>
          <a:solidFill>
            <a:schemeClr val="accent6">
              <a:hueOff val="-3166908"/>
              <a:satOff val="-40547"/>
            </a:schemeClr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6pPr>
      <a:lvl7pPr marL="3187700" marR="0" indent="-381000" algn="l" defTabSz="1295400" eaLnBrk="1" latinLnBrk="0" hangingPunct="1">
        <a:lnSpc>
          <a:spcPct val="100000"/>
        </a:lnSpc>
        <a:spcBef>
          <a:spcPts val="1600"/>
        </a:spcBef>
        <a:spcAft>
          <a:spcPts val="0"/>
        </a:spcAft>
        <a:buClr>
          <a:srgbClr val="0099A8"/>
        </a:buClr>
        <a:buSzPct val="171000"/>
        <a:buFont typeface="Arial"/>
        <a:buChar char="•"/>
        <a:tabLst/>
        <a:defRPr sz="1600" b="0" i="0" u="none" strike="noStrike" cap="none" spc="0" baseline="0">
          <a:ln>
            <a:noFill/>
          </a:ln>
          <a:solidFill>
            <a:schemeClr val="accent6">
              <a:hueOff val="-3166908"/>
              <a:satOff val="-40547"/>
            </a:schemeClr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7pPr>
      <a:lvl8pPr marL="3543300" marR="0" indent="-381000" algn="l" defTabSz="1295400" eaLnBrk="1" latinLnBrk="0" hangingPunct="1">
        <a:lnSpc>
          <a:spcPct val="100000"/>
        </a:lnSpc>
        <a:spcBef>
          <a:spcPts val="1600"/>
        </a:spcBef>
        <a:spcAft>
          <a:spcPts val="0"/>
        </a:spcAft>
        <a:buClr>
          <a:srgbClr val="0099A8"/>
        </a:buClr>
        <a:buSzPct val="171000"/>
        <a:buFont typeface="Arial"/>
        <a:buChar char="•"/>
        <a:tabLst/>
        <a:defRPr sz="1600" b="0" i="0" u="none" strike="noStrike" cap="none" spc="0" baseline="0">
          <a:ln>
            <a:noFill/>
          </a:ln>
          <a:solidFill>
            <a:schemeClr val="accent6">
              <a:hueOff val="-3166908"/>
              <a:satOff val="-40547"/>
            </a:schemeClr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8pPr>
      <a:lvl9pPr marL="3898900" marR="0" indent="-381000" algn="l" defTabSz="1295400" eaLnBrk="1" latinLnBrk="0" hangingPunct="1">
        <a:lnSpc>
          <a:spcPct val="100000"/>
        </a:lnSpc>
        <a:spcBef>
          <a:spcPts val="1600"/>
        </a:spcBef>
        <a:spcAft>
          <a:spcPts val="0"/>
        </a:spcAft>
        <a:buClr>
          <a:srgbClr val="0099A8"/>
        </a:buClr>
        <a:buSzPct val="171000"/>
        <a:buFont typeface="Arial"/>
        <a:buChar char="•"/>
        <a:tabLst/>
        <a:defRPr sz="1600" b="0" i="0" u="none" strike="noStrike" cap="none" spc="0" baseline="0">
          <a:ln>
            <a:noFill/>
          </a:ln>
          <a:solidFill>
            <a:schemeClr val="accent6">
              <a:hueOff val="-3166908"/>
              <a:satOff val="-40547"/>
            </a:schemeClr>
          </a:solidFill>
          <a:uFill>
            <a:solidFill>
              <a:srgbClr val="000000"/>
            </a:solidFill>
          </a:uFill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1pPr>
      <a:lvl2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2pPr>
      <a:lvl3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3pPr>
      <a:lvl4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4pPr>
      <a:lvl5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5pPr>
      <a:lvl6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6pPr>
      <a:lvl7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7pPr>
      <a:lvl8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8pPr>
      <a:lvl9pPr marL="0" marR="0" indent="0" algn="ctr" defTabSz="6477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29292"/>
            </a:solidFill>
          </a:uFill>
          <a:latin typeface="+mn-lt"/>
          <a:ea typeface="+mn-ea"/>
          <a:cs typeface="+mn-cs"/>
          <a:sym typeface="Helvetica Neue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C5ADB-C2FE-80E3-DE36-BA1F3CA1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034" y="137834"/>
            <a:ext cx="11117958" cy="715923"/>
          </a:xfrm>
        </p:spPr>
        <p:txBody>
          <a:bodyPr/>
          <a:lstStyle/>
          <a:p>
            <a:r>
              <a:rPr lang="fr-FR" sz="2800" dirty="0">
                <a:solidFill>
                  <a:srgbClr val="FFC000"/>
                </a:solidFill>
              </a:rPr>
              <a:t>Ensemble accélérons la recherche sur la dépression</a:t>
            </a:r>
          </a:p>
        </p:txBody>
      </p:sp>
      <p:pic>
        <p:nvPicPr>
          <p:cNvPr id="5" name="Image 4" descr="Une image contenant Police, Graphique, texte, logo&#10;&#10;Description générée automatiquement">
            <a:extLst>
              <a:ext uri="{FF2B5EF4-FFF2-40B4-BE49-F238E27FC236}">
                <a16:creationId xmlns:a16="http://schemas.microsoft.com/office/drawing/2014/main" id="{9AA74CF0-9C2B-66B0-2BE5-EAA2C86E5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979" y="2771955"/>
            <a:ext cx="3452816" cy="1145184"/>
          </a:xfrm>
          <a:prstGeom prst="rect">
            <a:avLst/>
          </a:prstGeo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2A79123-2FFD-FA28-588C-AACA1CED18C7}"/>
              </a:ext>
            </a:extLst>
          </p:cNvPr>
          <p:cNvSpPr txBox="1">
            <a:spLocks/>
          </p:cNvSpPr>
          <p:nvPr/>
        </p:nvSpPr>
        <p:spPr>
          <a:xfrm>
            <a:off x="370199" y="1056534"/>
            <a:ext cx="11611130" cy="133520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233363" marR="0" indent="-233363" algn="l" defTabSz="129540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1pPr>
            <a:lvl2pPr marL="457200" marR="0" indent="-223838" algn="l" defTabSz="129540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2pPr>
            <a:lvl3pPr marL="690563" marR="0" indent="-233363" algn="l" defTabSz="129540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3pPr>
            <a:lvl4pPr marL="912813" marR="0" indent="-230188" algn="l" defTabSz="129540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4pPr>
            <a:lvl5pPr marL="1347788" marR="0" indent="-203200" algn="l" defTabSz="129540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5pPr>
            <a:lvl6pPr marL="1997075" marR="0" indent="-685800" algn="l" defTabSz="1295400" eaLnBrk="1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99A8"/>
              </a:buClr>
              <a:buSzPct val="130000"/>
              <a:buFont typeface="Arial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rgbClr val="58595C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2225675" marR="0" indent="503238" algn="l" defTabSz="1295400" eaLnBrk="1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99A8"/>
              </a:buClr>
              <a:buSzPct val="171000"/>
              <a:buFont typeface="Arial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6">
                    <a:hueOff val="-3166908"/>
                    <a:satOff val="-40547"/>
                  </a:schemeClr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543300" marR="0" indent="-381000" algn="l" defTabSz="1295400" eaLnBrk="1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99A8"/>
              </a:buClr>
              <a:buSzPct val="171000"/>
              <a:buFont typeface="Arial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6">
                    <a:hueOff val="-3166908"/>
                    <a:satOff val="-40547"/>
                  </a:schemeClr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3898900" marR="0" indent="-381000" algn="l" defTabSz="1295400" eaLnBrk="1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99A8"/>
              </a:buClr>
              <a:buSzPct val="171000"/>
              <a:buFont typeface="Arial"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6">
                    <a:hueOff val="-3166908"/>
                    <a:satOff val="-40547"/>
                  </a:schemeClr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fr-FR" b="1" dirty="0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Vous vivez ou avez vécu un épisode de dépression dans votre vie ?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1800" b="1" dirty="0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Rejoignez </a:t>
            </a:r>
            <a:r>
              <a:rPr lang="fr-FR" sz="1800" b="1" dirty="0" err="1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ComPaRe</a:t>
            </a:r>
            <a:r>
              <a:rPr lang="fr-FR" sz="1800" b="1" dirty="0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 Dépression, </a:t>
            </a:r>
            <a:r>
              <a:rPr lang="fr-FR" sz="1800" b="1" i="1" dirty="0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Communauté de patients pour la recherche sur les troubles dépressifs et les troubles bipolaires</a:t>
            </a:r>
            <a:r>
              <a:rPr lang="fr-FR" sz="1800" b="1" dirty="0">
                <a:solidFill>
                  <a:srgbClr val="2E4A6F"/>
                </a:solidFill>
                <a:latin typeface="+mj-lt"/>
                <a:cs typeface="Calibri" panose="020F0502020204030204" pitchFamily="34" charset="0"/>
              </a:rPr>
              <a:t>, et participez à des études en ligne sur votre expérience de la maladie.</a:t>
            </a:r>
          </a:p>
          <a:p>
            <a:pPr marL="0" indent="0" algn="ctr">
              <a:buNone/>
            </a:pPr>
            <a:endParaRPr lang="fr-FR" sz="1600" b="1" dirty="0">
              <a:solidFill>
                <a:srgbClr val="2E4A6F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3F78BB2-B165-BF22-0EDB-7A7FE176327B}"/>
              </a:ext>
            </a:extLst>
          </p:cNvPr>
          <p:cNvSpPr txBox="1">
            <a:spLocks/>
          </p:cNvSpPr>
          <p:nvPr/>
        </p:nvSpPr>
        <p:spPr>
          <a:xfrm>
            <a:off x="1556391" y="4368286"/>
            <a:ext cx="8935430" cy="614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2000" tIns="36000" rIns="72000" bIns="36000" anchor="t" anchorCtr="0"/>
          <a:lstStyle>
            <a:lvl1pPr marL="0" marR="0" indent="0" algn="l" defTabSz="129540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1" i="0" u="none" strike="noStrike" cap="none" spc="0" baseline="0">
                <a:ln>
                  <a:noFill/>
                </a:ln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n-lt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1pPr>
            <a:lvl2pPr marL="0" marR="0" indent="228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indent="457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indent="685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indent="9144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indent="11430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indent="1371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indent="1600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indent="1828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lvl="0" algn="ctr">
              <a:lnSpc>
                <a:spcPct val="100000"/>
              </a:lnSpc>
              <a:spcAft>
                <a:spcPts val="1200"/>
              </a:spcAft>
            </a:pPr>
            <a:endParaRPr lang="fr-FR" sz="1600" b="0" i="1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16821F7D-F2F4-496C-9715-25757464413A}"/>
              </a:ext>
            </a:extLst>
          </p:cNvPr>
          <p:cNvSpPr txBox="1">
            <a:spLocks/>
          </p:cNvSpPr>
          <p:nvPr/>
        </p:nvSpPr>
        <p:spPr>
          <a:xfrm>
            <a:off x="3778642" y="4045688"/>
            <a:ext cx="6158363" cy="550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2000" tIns="36000" rIns="72000" bIns="36000" anchor="t" anchorCtr="0"/>
          <a:lstStyle>
            <a:lvl1pPr marL="0" marR="0" indent="0" algn="l" defTabSz="129540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1" i="0" u="none" strike="noStrike" cap="none" spc="0" baseline="0">
                <a:ln>
                  <a:noFill/>
                </a:ln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n-lt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1pPr>
            <a:lvl2pPr marL="0" marR="0" indent="228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indent="457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indent="685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indent="9144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indent="11430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indent="1371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indent="1600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indent="1828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fr-FR" sz="2800" dirty="0">
                <a:solidFill>
                  <a:srgbClr val="FAB438"/>
                </a:solidFill>
              </a:rPr>
              <a:t>Rejoignez ComPaRe Dépression !</a:t>
            </a:r>
          </a:p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fr-FR" sz="2800" dirty="0">
                <a:solidFill>
                  <a:srgbClr val="FAB438"/>
                </a:solidFill>
              </a:rPr>
              <a:t> </a:t>
            </a:r>
            <a:endParaRPr lang="fr-FR" sz="1400" dirty="0">
              <a:solidFill>
                <a:srgbClr val="FAB438"/>
              </a:solidFill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7A8930A2-5335-019D-188B-0ADEE662F4D8}"/>
              </a:ext>
            </a:extLst>
          </p:cNvPr>
          <p:cNvSpPr txBox="1">
            <a:spLocks/>
          </p:cNvSpPr>
          <p:nvPr/>
        </p:nvSpPr>
        <p:spPr>
          <a:xfrm>
            <a:off x="8507694" y="5024317"/>
            <a:ext cx="3968253" cy="74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2000" tIns="36000" rIns="72000" bIns="36000" anchor="t" anchorCtr="0"/>
          <a:lstStyle>
            <a:lvl1pPr marL="0" marR="0" indent="0" algn="l" defTabSz="129540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1" i="0" u="none" strike="noStrike" cap="none" spc="0" baseline="0">
                <a:ln>
                  <a:noFill/>
                </a:ln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n-lt"/>
                <a:ea typeface="Century Gothic" panose="020B0502020202020204" pitchFamily="34" charset="0"/>
                <a:cs typeface="Arial" panose="020B0604020202020204" pitchFamily="34" charset="0"/>
                <a:sym typeface="Helvetica Neue Light"/>
              </a:defRPr>
            </a:lvl1pPr>
            <a:lvl2pPr marL="0" marR="0" indent="228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indent="457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indent="685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indent="9144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indent="11430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indent="13716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indent="16002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indent="1828800" algn="l" defTabSz="1295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ln>
                  <a:noFill/>
                </a:ln>
                <a:solidFill>
                  <a:srgbClr val="0099A8"/>
                </a:solidFill>
                <a:uFill>
                  <a:solidFill>
                    <a:srgbClr val="000000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fr-FR" sz="1600" dirty="0"/>
              <a:t>Suivez, relayez </a:t>
            </a:r>
            <a:r>
              <a:rPr lang="fr-FR" sz="1600" dirty="0" err="1"/>
              <a:t>ComPare</a:t>
            </a:r>
            <a:r>
              <a:rPr lang="fr-FR" sz="1600" dirty="0"/>
              <a:t> Dépression sur les réseaux sociaux : 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E1F2B2B-2A33-BDB2-752B-8AD7973F8CE8}"/>
              </a:ext>
            </a:extLst>
          </p:cNvPr>
          <p:cNvGrpSpPr/>
          <p:nvPr/>
        </p:nvGrpSpPr>
        <p:grpSpPr>
          <a:xfrm>
            <a:off x="8674914" y="5596484"/>
            <a:ext cx="3146887" cy="1106773"/>
            <a:chOff x="7187581" y="5505794"/>
            <a:chExt cx="3146887" cy="1106773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72246697-07A9-6870-A573-482679509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591761" y="5586856"/>
              <a:ext cx="1034142" cy="1025711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EB460522-A495-5BBC-7979-3C9E801F5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300326" y="5545172"/>
              <a:ext cx="1034142" cy="1031293"/>
            </a:xfrm>
            <a:prstGeom prst="rect">
              <a:avLst/>
            </a:prstGeom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8F252D63-C55D-A88A-21D9-B41FC5D350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7581" y="5505794"/>
              <a:ext cx="359392" cy="359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Facebook Logo - Télécharger PNG et vecteur">
              <a:extLst>
                <a:ext uri="{FF2B5EF4-FFF2-40B4-BE49-F238E27FC236}">
                  <a16:creationId xmlns:a16="http://schemas.microsoft.com/office/drawing/2014/main" id="{D3D006B7-1A94-3AEB-1A90-E8137613AF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3512" y="5521236"/>
              <a:ext cx="368188" cy="368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467D3C21-13F8-C083-A966-AC09D61F4E2A}"/>
              </a:ext>
            </a:extLst>
          </p:cNvPr>
          <p:cNvSpPr/>
          <p:nvPr/>
        </p:nvSpPr>
        <p:spPr>
          <a:xfrm>
            <a:off x="0" y="0"/>
            <a:ext cx="12192000" cy="137834"/>
          </a:xfrm>
          <a:prstGeom prst="rect">
            <a:avLst/>
          </a:prstGeom>
          <a:solidFill>
            <a:srgbClr val="4CB89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marL="0" marR="0" indent="0" algn="ctr" defTabSz="1295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231E20"/>
                </a:solidFill>
              </a:uFill>
              <a:latin typeface="+mj-lt"/>
              <a:ea typeface="+mj-ea"/>
              <a:cs typeface="+mj-cs"/>
              <a:sym typeface="Avenir LT Std 45 Book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86768-AE9A-52A0-21A9-778332B651DB}"/>
              </a:ext>
            </a:extLst>
          </p:cNvPr>
          <p:cNvSpPr/>
          <p:nvPr/>
        </p:nvSpPr>
        <p:spPr>
          <a:xfrm>
            <a:off x="0" y="6726260"/>
            <a:ext cx="12192000" cy="137834"/>
          </a:xfrm>
          <a:prstGeom prst="rect">
            <a:avLst/>
          </a:prstGeom>
          <a:solidFill>
            <a:srgbClr val="4CB89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ctr">
            <a:spAutoFit/>
          </a:bodyPr>
          <a:lstStyle/>
          <a:p>
            <a:pPr marL="0" marR="0" indent="0" algn="ctr" defTabSz="1295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231E20"/>
                </a:solidFill>
              </a:uFill>
              <a:latin typeface="+mj-lt"/>
              <a:ea typeface="+mj-ea"/>
              <a:cs typeface="+mj-cs"/>
              <a:sym typeface="Avenir LT Std 45 Book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06DEA35-466A-E40F-3F42-06C38AD0B11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0121" y="3497196"/>
            <a:ext cx="1980105" cy="201860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1364088F-D08F-72F3-C7F6-AD262BF8C3EC}"/>
              </a:ext>
            </a:extLst>
          </p:cNvPr>
          <p:cNvSpPr txBox="1"/>
          <p:nvPr/>
        </p:nvSpPr>
        <p:spPr>
          <a:xfrm>
            <a:off x="370199" y="5707069"/>
            <a:ext cx="2837596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1200" b="0" i="1" dirty="0"/>
              <a:t>Site internet ComPaRe Dépression </a:t>
            </a:r>
            <a:endParaRPr lang="fr-FR" sz="12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3F8398-1572-8A41-F365-7B6FEC074EEC}"/>
              </a:ext>
            </a:extLst>
          </p:cNvPr>
          <p:cNvSpPr txBox="1"/>
          <p:nvPr/>
        </p:nvSpPr>
        <p:spPr>
          <a:xfrm>
            <a:off x="6921" y="6431275"/>
            <a:ext cx="7952874" cy="2695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6789" tIns="26789" rIns="26789" bIns="26789" numCol="1" spcCol="38100" rtlCol="0" anchor="t">
            <a:spAutoFit/>
          </a:bodyPr>
          <a:lstStyle/>
          <a:p>
            <a:pPr marL="0" marR="0" indent="0" algn="l" defTabSz="1295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</a:pPr>
            <a:r>
              <a:rPr lang="fr-FR" sz="1400" b="1" i="1" dirty="0"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j-lt"/>
                <a:cs typeface="Calibri" panose="020F0502020204030204" pitchFamily="34" charset="0"/>
              </a:rPr>
              <a:t> </a:t>
            </a:r>
            <a:r>
              <a:rPr lang="fr-FR" sz="1400" b="1" i="1" dirty="0" err="1"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j-lt"/>
                <a:cs typeface="Calibri" panose="020F0502020204030204" pitchFamily="34" charset="0"/>
              </a:rPr>
              <a:t>ComPaRe</a:t>
            </a:r>
            <a:r>
              <a:rPr lang="fr-FR" sz="1400" b="1" i="1" dirty="0">
                <a:solidFill>
                  <a:srgbClr val="2E4A6F"/>
                </a:solidFill>
                <a:uFill>
                  <a:solidFill>
                    <a:srgbClr val="000000"/>
                  </a:solidFill>
                </a:uFill>
                <a:latin typeface="+mj-lt"/>
                <a:cs typeface="Calibri" panose="020F0502020204030204" pitchFamily="34" charset="0"/>
              </a:rPr>
              <a:t> est un projet de recherche publique porté par l’Université Paris-Cité et l’AP-HP </a:t>
            </a:r>
          </a:p>
        </p:txBody>
      </p:sp>
    </p:spTree>
    <p:extLst>
      <p:ext uri="{BB962C8B-B14F-4D97-AF65-F5344CB8AC3E}">
        <p14:creationId xmlns:p14="http://schemas.microsoft.com/office/powerpoint/2010/main" val="423943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Personnalisé 382">
      <a:dk1>
        <a:srgbClr val="1D1D1B"/>
      </a:dk1>
      <a:lt1>
        <a:srgbClr val="FFFFFF"/>
      </a:lt1>
      <a:dk2>
        <a:srgbClr val="000000"/>
      </a:dk2>
      <a:lt2>
        <a:srgbClr val="FFFFFF"/>
      </a:lt2>
      <a:accent1>
        <a:srgbClr val="00869A"/>
      </a:accent1>
      <a:accent2>
        <a:srgbClr val="8F2C3D"/>
      </a:accent2>
      <a:accent3>
        <a:srgbClr val="8C857B"/>
      </a:accent3>
      <a:accent4>
        <a:srgbClr val="006699"/>
      </a:accent4>
      <a:accent5>
        <a:srgbClr val="E25B00"/>
      </a:accent5>
      <a:accent6>
        <a:srgbClr val="5A5B5E"/>
      </a:accent6>
      <a:hlink>
        <a:srgbClr val="8F2C3D"/>
      </a:hlink>
      <a:folHlink>
        <a:srgbClr val="00869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6789" tIns="26789" rIns="26789" bIns="26789" numCol="1" spcCol="38100" rtlCol="0" anchor="ctr">
        <a:spAutoFit/>
      </a:bodyPr>
      <a:lstStyle>
        <a:defPPr marL="0" marR="0" indent="0" algn="ctr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 typeface="Arial"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>
              <a:solidFill>
                <a:srgbClr val="231E20"/>
              </a:solidFill>
            </a:uFill>
            <a:latin typeface="+mj-lt"/>
            <a:ea typeface="+mj-ea"/>
            <a:cs typeface="+mj-cs"/>
            <a:sym typeface="Avenir LT Std 45 Book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6789" tIns="26789" rIns="26789" bIns="26789" numCol="1" spcCol="38100" rtlCol="0" anchor="t">
        <a:spAutoFit/>
      </a:bodyPr>
      <a:lstStyle>
        <a:defPPr marL="0" marR="0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 typeface="Arial"/>
          <a:buNone/>
          <a:tabLst/>
          <a:defRPr kumimoji="0" sz="2200" b="0" i="0" u="none" strike="noStrike" cap="none" spc="0" normalizeH="0" baseline="0" dirty="0" err="1" smtClean="0">
            <a:ln>
              <a:noFill/>
            </a:ln>
            <a:solidFill>
              <a:schemeClr val="tx1"/>
            </a:solidFill>
            <a:effectLst/>
            <a:uFill>
              <a:solidFill>
                <a:srgbClr val="231E20"/>
              </a:solidFill>
            </a:uFill>
            <a:sym typeface="Helvetica Neue Light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CDM_Template_2017_WideScreen V2" id="{6C55C3D3-4396-4271-BC30-E48AAE03D688}" vid="{D7FC202E-80BC-4BE9-B8B6-B50A058467BB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venir LT Std 45 Book"/>
        <a:ea typeface="Avenir LT Std 45 Book"/>
        <a:cs typeface="Avenir LT Std 45 Book"/>
      </a:majorFont>
      <a:minorFont>
        <a:latin typeface="Avenir LT Std 35 Light"/>
        <a:ea typeface="Avenir LT Std 35 Light"/>
        <a:cs typeface="Avenir LT Std 35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1518843"/>
            <a:satOff val="2937"/>
            <a:lumOff val="-570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6789" tIns="26789" rIns="26789" bIns="26789" numCol="1" spcCol="38100" rtlCol="0" anchor="ctr">
        <a:spAutoFit/>
      </a:bodyPr>
      <a:lstStyle>
        <a:defPPr marL="0" marR="0" indent="0" algn="ctr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 typeface="Arial"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>
              <a:solidFill>
                <a:srgbClr val="231E20"/>
              </a:solidFill>
            </a:uFill>
            <a:latin typeface="+mj-lt"/>
            <a:ea typeface="+mj-ea"/>
            <a:cs typeface="+mj-cs"/>
            <a:sym typeface="Avenir LT Std 45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6789" tIns="26789" rIns="26789" bIns="26789" numCol="1" spcCol="38100" rtlCol="0" anchor="t">
        <a:spAutoFit/>
      </a:bodyPr>
      <a:lstStyle>
        <a:defPPr marL="0" marR="0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 typeface="Arial"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chemeClr val="accent6">
                <a:hueOff val="-3166908"/>
                <a:satOff val="-40547"/>
              </a:schemeClr>
            </a:solidFill>
            <a:effectLst/>
            <a:uFill>
              <a:solidFill>
                <a:srgbClr val="231E20"/>
              </a:solidFill>
            </a:uFill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6662</TotalTime>
  <Words>86</Words>
  <Application>Microsoft Macintosh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Helvetica Neue Light</vt:lpstr>
      <vt:lpstr>White</vt:lpstr>
      <vt:lpstr>Ensemble accélérons la recherche sur la dépression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Masque Sirius</dc:title>
  <dc:creator>Framboise Braguy</dc:creator>
  <cp:lastModifiedBy>astrid chevance</cp:lastModifiedBy>
  <cp:revision>73</cp:revision>
  <dcterms:created xsi:type="dcterms:W3CDTF">2018-03-11T15:37:14Z</dcterms:created>
  <dcterms:modified xsi:type="dcterms:W3CDTF">2024-04-16T08:06:46Z</dcterms:modified>
</cp:coreProperties>
</file>